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5" r:id="rId6"/>
    <p:sldId id="262" r:id="rId7"/>
    <p:sldId id="264" r:id="rId8"/>
    <p:sldId id="268" r:id="rId9"/>
    <p:sldId id="267" r:id="rId10"/>
    <p:sldId id="270" r:id="rId11"/>
    <p:sldId id="269" r:id="rId12"/>
    <p:sldId id="266" r:id="rId13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7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FC428A2A-AE65-41B5-8D65-8EC5D5ADE6E8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ט'/תמוז/תשפ"ד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D328E3B9-20FD-4A66-B01D-2BA689DD37BB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D7DBFAD-D354-475F-97A9-F0D1B03D18B1}" type="datetime1">
              <a:rPr lang="he-IL" noProof="0" smtClean="0"/>
              <a:pPr/>
              <a:t>ט'/תמוז/תשפ"ד</a:t>
            </a:fld>
            <a:endParaRPr lang="he-IL" noProof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275CD8D-B1D9-4658-A4F0-38CA8D83ED5D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תמונה 2" descr="‎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קבוצה 10"/>
          <p:cNvGrpSpPr/>
          <p:nvPr/>
        </p:nvGrpSpPr>
        <p:grpSpPr>
          <a:xfrm flipH="1">
            <a:off x="988694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מלבן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צורה חופשית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צורה חופשית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מלבן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צורה חופשית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צורה חופשית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צורה חופשית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צורה חופשית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צורה חופשית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צורה חופשית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צורה חופשית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צורה חופשית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צורה חופשית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צורה חופשית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צורה חופשית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צורה חופשית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צורה חופשית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צורה חופשית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צורה חופשית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צורה חופשית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צורה חופשית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צורה חופשית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צורה חופשית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צורה חופשית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צורה חופשית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צורה חופשית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צורה חופשית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צורה חופשית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מלבן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צורה חופשית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צורה חופשית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צורה חופשית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צורה חופשית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צורה חופשית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צורה חופשית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צורה חופשית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צורה חופשית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צורה חופשית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צורה חופשית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צורה חופשית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מלבן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צורה חופשית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צורה חופשית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צורה חופשית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צורה חופשית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צורה חופשית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צורה חופשית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צורה חופשית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צורה חופשית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צורה חופשית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צורה חופשית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צורה חופשית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צורה חופשית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צורה חופשית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524001" y="1122363"/>
            <a:ext cx="8791575" cy="2387600"/>
          </a:xfrm>
        </p:spPr>
        <p:txBody>
          <a:bodyPr rtlCol="1" anchor="b">
            <a:normAutofit/>
          </a:bodyPr>
          <a:lstStyle>
            <a:lvl1pPr algn="r" rtl="1">
              <a:defRPr sz="48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524001" y="3602038"/>
            <a:ext cx="8791575" cy="1655762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 smtClean="0"/>
              <a:t>לחץ כדי לערוך סגנון כותרת משנה של תבנית בסיס</a:t>
            </a:r>
            <a:endParaRPr lang="he-IL" noProof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371289" y="5410201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748557C7-E8EA-4F02-8CFF-B2E78E720D55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190690" y="5410201"/>
            <a:ext cx="5124886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524000" y="5410199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138235" y="4304664"/>
            <a:ext cx="9912355" cy="819355"/>
          </a:xfrm>
        </p:spPr>
        <p:txBody>
          <a:bodyPr rtlCol="1" anchor="b">
            <a:normAutofit/>
          </a:bodyPr>
          <a:lstStyle>
            <a:lvl1pPr algn="r" rtl="1">
              <a:defRPr sz="32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1138235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rtl="1">
              <a:buNone/>
              <a:defRPr lang="en-US" sz="3200"/>
            </a:lvl1pPr>
          </a:lstStyle>
          <a:p>
            <a:pPr marL="0" lvl="0" indent="0" rtl="1">
              <a:buNone/>
            </a:pPr>
            <a:r>
              <a:rPr lang="he-IL" noProof="0" smtClean="0"/>
              <a:t>לחץ על הסמל כדי להוסיף תמונה</a:t>
            </a:r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139777" y="5124020"/>
            <a:ext cx="9910859" cy="682472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AA3581E-E5FD-4EA7-ABB7-C4D034285ED6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144589" y="609600"/>
            <a:ext cx="9905955" cy="3429000"/>
          </a:xfrm>
        </p:spPr>
        <p:txBody>
          <a:bodyPr rtlCol="1" anchor="ctr">
            <a:normAutofit/>
          </a:bodyPr>
          <a:lstStyle>
            <a:lvl1pPr algn="r" rtl="1">
              <a:defRPr sz="36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146131" y="4419599"/>
            <a:ext cx="9904459" cy="1371599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18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59D151DE-BA38-4085-9051-A3D4A27A8630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3036" y="609599"/>
            <a:ext cx="9302752" cy="2748429"/>
          </a:xfrm>
        </p:spPr>
        <p:txBody>
          <a:bodyPr rtlCol="1" anchor="ctr">
            <a:normAutofit/>
          </a:bodyPr>
          <a:lstStyle>
            <a:lvl1pPr algn="r" rtl="1">
              <a:defRPr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12" name="מציין מיקום טקסט 3"/>
          <p:cNvSpPr>
            <a:spLocks noGrp="1"/>
          </p:cNvSpPr>
          <p:nvPr>
            <p:ph type="body" sz="half" idx="13"/>
          </p:nvPr>
        </p:nvSpPr>
        <p:spPr>
          <a:xfrm flipH="1">
            <a:off x="1719057" y="3365557"/>
            <a:ext cx="8752299" cy="548968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144587" y="4309919"/>
            <a:ext cx="9906002" cy="1489496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9BC19BE-2FCE-4BC3-8DB9-21FD471BE436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60" name="תיבת טקסט 59"/>
          <p:cNvSpPr txBox="1"/>
          <p:nvPr/>
        </p:nvSpPr>
        <p:spPr>
          <a:xfrm flipH="1">
            <a:off x="10678888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61" name="תיבת טקסט 60"/>
          <p:cNvSpPr txBox="1"/>
          <p:nvPr/>
        </p:nvSpPr>
        <p:spPr>
          <a:xfrm flipH="1">
            <a:off x="104503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144589" y="2134041"/>
            <a:ext cx="9906001" cy="2511835"/>
          </a:xfrm>
        </p:spPr>
        <p:txBody>
          <a:bodyPr rtlCol="1" anchor="b">
            <a:normAutofit/>
          </a:bodyPr>
          <a:lstStyle>
            <a:lvl1pPr algn="r" rtl="1">
              <a:defRPr sz="36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146131" y="4657655"/>
            <a:ext cx="9904505" cy="1140644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009FFD73-1920-4853-A8C4-BA3BAC57D1F0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כותרת 1"/>
          <p:cNvSpPr>
            <a:spLocks noGrp="1"/>
          </p:cNvSpPr>
          <p:nvPr>
            <p:ph type="title"/>
          </p:nvPr>
        </p:nvSpPr>
        <p:spPr>
          <a:xfrm flipH="1">
            <a:off x="1144589" y="609600"/>
            <a:ext cx="9905998" cy="19050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7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7853691" y="2674463"/>
            <a:ext cx="3196899" cy="685800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8" name="מציין מיקום טקסט 3"/>
          <p:cNvSpPr>
            <a:spLocks noGrp="1"/>
          </p:cNvSpPr>
          <p:nvPr>
            <p:ph type="body" sz="half" idx="15"/>
          </p:nvPr>
        </p:nvSpPr>
        <p:spPr>
          <a:xfrm flipH="1">
            <a:off x="7855347" y="3360263"/>
            <a:ext cx="3208735" cy="243093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9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4492849" y="2677635"/>
            <a:ext cx="3184385" cy="685800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10" name="מציין מיקום טקסט 3"/>
          <p:cNvSpPr>
            <a:spLocks noGrp="1"/>
          </p:cNvSpPr>
          <p:nvPr>
            <p:ph type="body" sz="half" idx="16"/>
          </p:nvPr>
        </p:nvSpPr>
        <p:spPr>
          <a:xfrm flipH="1">
            <a:off x="4491957" y="3363435"/>
            <a:ext cx="3195830" cy="243093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11" name="מציין מיקום טקסט 4"/>
          <p:cNvSpPr>
            <a:spLocks noGrp="1"/>
          </p:cNvSpPr>
          <p:nvPr>
            <p:ph type="body" sz="quarter" idx="13"/>
          </p:nvPr>
        </p:nvSpPr>
        <p:spPr>
          <a:xfrm flipH="1">
            <a:off x="1144590" y="2674463"/>
            <a:ext cx="3194968" cy="685800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12" name="מציין מיקום טקסט 3"/>
          <p:cNvSpPr>
            <a:spLocks noGrp="1"/>
          </p:cNvSpPr>
          <p:nvPr>
            <p:ph type="body" sz="half" idx="17"/>
          </p:nvPr>
        </p:nvSpPr>
        <p:spPr>
          <a:xfrm flipH="1">
            <a:off x="1144590" y="3360263"/>
            <a:ext cx="3194968" cy="243093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B6F9ED99-8D6B-4825-B5D1-5148A914EE74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ה עם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כותרת 1"/>
          <p:cNvSpPr>
            <a:spLocks noGrp="1"/>
          </p:cNvSpPr>
          <p:nvPr>
            <p:ph type="title"/>
          </p:nvPr>
        </p:nvSpPr>
        <p:spPr>
          <a:xfrm flipH="1">
            <a:off x="1144590" y="609600"/>
            <a:ext cx="9905999" cy="19050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19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7855347" y="4404596"/>
            <a:ext cx="3195240" cy="576262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0" name="מציין מיקום של תמונה 2"/>
          <p:cNvSpPr>
            <a:spLocks noGrp="1" noChangeAspect="1"/>
          </p:cNvSpPr>
          <p:nvPr>
            <p:ph type="pic" idx="15"/>
          </p:nvPr>
        </p:nvSpPr>
        <p:spPr>
          <a:xfrm flipH="1">
            <a:off x="7855347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rtl="1">
              <a:buNone/>
              <a:defRPr lang="en-US" sz="2000" dirty="0"/>
            </a:lvl1pPr>
          </a:lstStyle>
          <a:p>
            <a:pPr marL="0" lvl="0" indent="0" rtl="1">
              <a:buNone/>
            </a:pPr>
            <a:r>
              <a:rPr lang="he-IL" noProof="0" smtClean="0"/>
              <a:t>לחץ על הסמל כדי להוסיף תמונה</a:t>
            </a:r>
            <a:endParaRPr lang="he-IL" noProof="0"/>
          </a:p>
        </p:txBody>
      </p:sp>
      <p:sp>
        <p:nvSpPr>
          <p:cNvPr id="21" name="מציין מיקום טקסט 3"/>
          <p:cNvSpPr>
            <a:spLocks noGrp="1"/>
          </p:cNvSpPr>
          <p:nvPr>
            <p:ph type="body" sz="half" idx="18"/>
          </p:nvPr>
        </p:nvSpPr>
        <p:spPr>
          <a:xfrm flipH="1">
            <a:off x="7855347" y="4980858"/>
            <a:ext cx="3195240" cy="817843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2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4502547" y="4404596"/>
            <a:ext cx="3200400" cy="576262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3" name="מציין מיקום של תמונה 2"/>
          <p:cNvSpPr>
            <a:spLocks noGrp="1" noChangeAspect="1"/>
          </p:cNvSpPr>
          <p:nvPr>
            <p:ph type="pic" idx="21"/>
          </p:nvPr>
        </p:nvSpPr>
        <p:spPr>
          <a:xfrm flipH="1">
            <a:off x="4504007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rtl="1">
              <a:buNone/>
              <a:defRPr lang="en-US" sz="2000" dirty="0"/>
            </a:lvl1pPr>
          </a:lstStyle>
          <a:p>
            <a:pPr marL="0" lvl="0" indent="0" rtl="1">
              <a:buNone/>
            </a:pPr>
            <a:r>
              <a:rPr lang="he-IL" noProof="0" smtClean="0"/>
              <a:t>לחץ על הסמל כדי להוסיף תמונה</a:t>
            </a:r>
            <a:endParaRPr lang="he-IL" noProof="0"/>
          </a:p>
        </p:txBody>
      </p:sp>
      <p:sp>
        <p:nvSpPr>
          <p:cNvPr id="24" name="מציין מיקום טקסט 3"/>
          <p:cNvSpPr>
            <a:spLocks noGrp="1"/>
          </p:cNvSpPr>
          <p:nvPr>
            <p:ph type="body" sz="half" idx="19"/>
          </p:nvPr>
        </p:nvSpPr>
        <p:spPr>
          <a:xfrm flipH="1">
            <a:off x="4504007" y="4980857"/>
            <a:ext cx="3200400" cy="810342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5" name="מציין מיקום טקסט 4"/>
          <p:cNvSpPr>
            <a:spLocks noGrp="1"/>
          </p:cNvSpPr>
          <p:nvPr>
            <p:ph type="body" sz="quarter" idx="13"/>
          </p:nvPr>
        </p:nvSpPr>
        <p:spPr>
          <a:xfrm flipH="1">
            <a:off x="1148692" y="4404595"/>
            <a:ext cx="3190741" cy="576262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6" name="מציין מיקום תמונה 2"/>
          <p:cNvSpPr>
            <a:spLocks noGrp="1" noChangeAspect="1"/>
          </p:cNvSpPr>
          <p:nvPr>
            <p:ph type="pic" idx="22"/>
          </p:nvPr>
        </p:nvSpPr>
        <p:spPr>
          <a:xfrm flipH="1">
            <a:off x="1144589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rtl="1">
              <a:buNone/>
              <a:defRPr lang="en-US" sz="2000" dirty="0"/>
            </a:lvl1pPr>
          </a:lstStyle>
          <a:p>
            <a:pPr marL="0" lvl="0" indent="0" rtl="1">
              <a:buNone/>
            </a:pPr>
            <a:r>
              <a:rPr lang="he-IL" noProof="0" smtClean="0"/>
              <a:t>לחץ על הסמל כדי להוסיף תמונה</a:t>
            </a:r>
            <a:endParaRPr lang="he-IL" noProof="0"/>
          </a:p>
        </p:txBody>
      </p:sp>
      <p:sp>
        <p:nvSpPr>
          <p:cNvPr id="27" name="מציין מיקום טקסט 3"/>
          <p:cNvSpPr>
            <a:spLocks noGrp="1"/>
          </p:cNvSpPr>
          <p:nvPr>
            <p:ph type="body" sz="half" idx="20"/>
          </p:nvPr>
        </p:nvSpPr>
        <p:spPr>
          <a:xfrm flipH="1">
            <a:off x="1144590" y="4980854"/>
            <a:ext cx="3194968" cy="810345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7DBE4FF5-F44B-4CCA-91AA-B9DC5AAE62BE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1144589" y="2249487"/>
            <a:ext cx="9905999" cy="3541714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3524290B-D79F-4E6A-8649-CB83060F5FCB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144589" y="609599"/>
            <a:ext cx="2005011" cy="5181601"/>
          </a:xfrm>
        </p:spPr>
        <p:txBody>
          <a:bodyPr vert="vert270"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302000" y="609599"/>
            <a:ext cx="7748590" cy="5181601"/>
          </a:xfrm>
        </p:spPr>
        <p:txBody>
          <a:bodyPr vert="vert270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37A48156-62EA-4138-8447-7D434AEFE61E}" type="datetime1">
              <a:rPr lang="he-IL" smtClean="0"/>
              <a:pPr/>
              <a:t>ט'/תמוז/תשפ"ד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144589" y="2249487"/>
            <a:ext cx="9905999" cy="3541714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7D477ECB-42B6-4C5D-9209-3813B74788FC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144589" y="1419226"/>
            <a:ext cx="9906000" cy="2852737"/>
          </a:xfrm>
        </p:spPr>
        <p:txBody>
          <a:bodyPr rtlCol="1" anchor="b">
            <a:normAutofit/>
          </a:bodyPr>
          <a:lstStyle>
            <a:lvl1pPr algn="r" rtl="1">
              <a:defRPr sz="36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144589" y="4424362"/>
            <a:ext cx="9906000" cy="1374776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184F023C-8957-4F10-A36F-059AD88CD17F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172201" y="2249486"/>
            <a:ext cx="4878389" cy="3541714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144589" y="2249486"/>
            <a:ext cx="4875211" cy="3541714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56218549-98D4-46B7-AF66-FD51EB1B52D8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144589" y="619126"/>
            <a:ext cx="9906000" cy="1477961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172198" y="2249486"/>
            <a:ext cx="4649783" cy="823912"/>
          </a:xfrm>
        </p:spPr>
        <p:txBody>
          <a:bodyPr rtlCol="1" anchor="b"/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172199" y="3073397"/>
            <a:ext cx="4878391" cy="2717801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144590" y="2249485"/>
            <a:ext cx="4646602" cy="823912"/>
          </a:xfrm>
        </p:spPr>
        <p:txBody>
          <a:bodyPr rtlCol="1" anchor="b"/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144590" y="3073397"/>
            <a:ext cx="4875210" cy="2717801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9A51332D-52A2-4926-8243-8BF41E61B455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BDC5572-C8CD-4C22-8BE9-5ABC9E6E0FFB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BD4ED6F4-617C-42C6-BC92-3837712088ED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7189258" y="609601"/>
            <a:ext cx="3856037" cy="1639884"/>
          </a:xfrm>
        </p:spPr>
        <p:txBody>
          <a:bodyPr rtlCol="1" anchor="b"/>
          <a:lstStyle>
            <a:lvl1pPr algn="r" rtl="1">
              <a:defRPr sz="32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144591" y="592666"/>
            <a:ext cx="5891209" cy="5198534"/>
          </a:xfrm>
        </p:spPr>
        <p:txBody>
          <a:bodyPr rtlCol="1" anchor="ctr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7189258" y="2249486"/>
            <a:ext cx="3856037" cy="3541714"/>
          </a:xfrm>
        </p:spPr>
        <p:txBody>
          <a:bodyPr rtlCol="1"/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39B213C7-8788-4FA4-9BE4-A0783880B988}" type="datetime1">
              <a:rPr lang="he-IL" smtClean="0"/>
              <a:pPr/>
              <a:t>ט'/תמוז/תשפ"ד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116079" y="609600"/>
            <a:ext cx="5934508" cy="1639886"/>
          </a:xfrm>
        </p:spPr>
        <p:txBody>
          <a:bodyPr rtlCol="1" anchor="b"/>
          <a:lstStyle>
            <a:lvl1pPr algn="r" rtl="1">
              <a:defRPr sz="32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/>
          </a:p>
        </p:txBody>
      </p:sp>
      <p:sp>
        <p:nvSpPr>
          <p:cNvPr id="3" name="מציין מיקום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1144589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1" anchor="t"/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 smtClean="0"/>
              <a:t>לחץ על הסמל כדי להוסיף תמונה</a:t>
            </a:r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116079" y="2249486"/>
            <a:ext cx="5934511" cy="3541714"/>
          </a:xfrm>
        </p:spPr>
        <p:txBody>
          <a:bodyPr rtlCol="1"/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A05234AA-01EB-44B6-971C-75FA2F48AA71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2" descr="‎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קבוצה 7"/>
          <p:cNvGrpSpPr/>
          <p:nvPr/>
        </p:nvGrpSpPr>
        <p:grpSpPr>
          <a:xfrm flipH="1">
            <a:off x="152400" y="0"/>
            <a:ext cx="12053888" cy="6858001"/>
            <a:chOff x="-14288" y="0"/>
            <a:chExt cx="12053888" cy="6858001"/>
          </a:xfrm>
        </p:grpSpPr>
        <p:grpSp>
          <p:nvGrpSpPr>
            <p:cNvPr id="9" name="קבוצה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מלבן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צורה חופשית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צורה חופשית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צורה חופשית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צורה חופשית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צורה חופשית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צורה חופשית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צורה חופשית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צורה חופשית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צורה חופשית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צורה חופשית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קו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צורה חופשית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צורה חופשית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צורה חופשית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צורה חופשית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מלבן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צורה חופשית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צורה חופשית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צורה חופשית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צורה חופשית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צורה חופשית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צורה חופשית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צורה חופשית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צורה חופשית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צורה חופשית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צורה חופשית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קבוצה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צורה חופשית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צורה חופשית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צורה חופשית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צורה חופשית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צורה חופשית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צורה חופשית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צורה חופשית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צורה חופשית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צורה חופשית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מלבן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endParaRPr lang="he-IL" noProof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144589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991879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5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F241F8E-B9B0-457B-8EE6-490DC259BA9B}" type="datetime1">
              <a:rPr lang="he-IL" smtClean="0"/>
              <a:pPr/>
              <a:t>ט'/תמוז/תשפ"ד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811280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50" cap="all" baseline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144590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5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5.jpg"/><Relationship Id="rId4" Type="http://schemas.openxmlformats.org/officeDocument/2006/relationships/hyperlink" Target="https://parabank.parasoft.com/parabank/index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STP(Para_Bank).doc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STD(Para_Bank).docx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file:///C:\Program%20Files\JetBrains\PyCharm%20Community%20Edition%202023.3.2\bin\pycharm64.exe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STP(Para_Bank).docx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ParaBank_bug_report.xlsx" TargetMode="External"/><Relationship Id="rId5" Type="http://schemas.openxmlformats.org/officeDocument/2006/relationships/hyperlink" Target="STD(Para_Bank).docx" TargetMode="External"/><Relationship Id="rId4" Type="http://schemas.openxmlformats.org/officeDocument/2006/relationships/hyperlink" Target="Requirements%20Document.doc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קבוצה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-1"/>
            <a:ext cx="12192003" cy="6858001"/>
            <a:chOff x="-3" y="-1"/>
            <a:chExt cx="12192003" cy="6858001"/>
          </a:xfrm>
        </p:grpSpPr>
        <p:sp useBgFill="1">
          <p:nvSpPr>
            <p:cNvPr id="78" name="מלבן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9" name="תמונה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תמונה 4" descr="תקריב של לוח מעגלים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 flipH="1">
            <a:off x="-3" y="-6610"/>
            <a:ext cx="12188389" cy="6857990"/>
          </a:xfrm>
          <a:prstGeom prst="rect">
            <a:avLst/>
          </a:prstGeom>
        </p:spPr>
      </p:pic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4043" y="2235200"/>
            <a:ext cx="10982062" cy="2396067"/>
            <a:chOff x="604043" y="2235200"/>
            <a:chExt cx="10982062" cy="2396067"/>
          </a:xfrm>
        </p:grpSpPr>
        <p:sp>
          <p:nvSpPr>
            <p:cNvPr id="82" name="מלבן מעוגל פינה אלכסונית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83" name="קבוצה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4043" y="2900097"/>
              <a:ext cx="10982062" cy="1211524"/>
              <a:chOff x="604043" y="2900097"/>
              <a:chExt cx="10982062" cy="1211524"/>
            </a:xfrm>
          </p:grpSpPr>
          <p:sp>
            <p:nvSpPr>
              <p:cNvPr id="84" name="צורה חופשית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0900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5" name="צורה חופשית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6593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צורה חופשית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6456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צורה חופשית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6556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צורה חופשית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58963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צורה חופשית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7462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צורה חופשית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4043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1" name="צורה חופשית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0350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2" name="צורה חופשית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26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3" name="מלבן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7131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4" name="צורה חופשית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1736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5" name="צורה חופשית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6392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6" name="צורה חופשית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4779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7" name="צורה חופשית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28793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8" name="צורה חופשית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2736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9" name="צורה חופשית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5523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0" name="צורה חופשית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7192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1" name="צורה חופשית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1823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" name="צורה חופשית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6999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" name="מלבן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19204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 rtlCol="1"/>
              <a:lstStyle/>
              <a:p>
                <a:pPr algn="r" rtl="1"/>
                <a:endParaRPr lang="he-IL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720011" y="2301607"/>
            <a:ext cx="6858000" cy="1367896"/>
          </a:xfrm>
        </p:spPr>
        <p:txBody>
          <a:bodyPr rtlCol="1">
            <a:noAutofit/>
          </a:bodyPr>
          <a:lstStyle/>
          <a:p>
            <a:pPr algn="ctr"/>
            <a:r>
              <a:rPr lang="en-US" cap="none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okman Old Style" panose="02050604050505020204" pitchFamily="18" charset="0"/>
              </a:rPr>
              <a:t>Para Bank</a:t>
            </a:r>
            <a:br>
              <a:rPr lang="en-US" cap="none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okman Old Style" panose="02050604050505020204" pitchFamily="18" charset="0"/>
              </a:rPr>
            </a:br>
            <a:r>
              <a:rPr lang="en-US" cap="none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okman Old Style" panose="02050604050505020204" pitchFamily="18" charset="0"/>
              </a:rPr>
              <a:t>Web </a:t>
            </a:r>
            <a:r>
              <a:rPr lang="en-US" cap="none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okman Old Style" panose="02050604050505020204" pitchFamily="18" charset="0"/>
              </a:rPr>
              <a:t>A</a:t>
            </a:r>
            <a:r>
              <a:rPr lang="en-US" cap="none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okman Old Style" panose="02050604050505020204" pitchFamily="18" charset="0"/>
              </a:rPr>
              <a:t>pplication</a:t>
            </a:r>
            <a:endParaRPr lang="he-IL" cap="none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Bookman Old Style" panose="02050604050505020204" pitchFamily="18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845331" y="3679665"/>
            <a:ext cx="6857999" cy="953029"/>
          </a:xfrm>
        </p:spPr>
        <p:txBody>
          <a:bodyPr rtlCol="1">
            <a:normAutofit/>
          </a:bodyPr>
          <a:lstStyle/>
          <a:p>
            <a:pPr lvl="1"/>
            <a:r>
              <a:rPr lang="en-US" sz="4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ookman Old Style" panose="02050604050505020204" pitchFamily="18" charset="0"/>
              </a:rPr>
              <a:t>Testing Project</a:t>
            </a:r>
            <a:endParaRPr lang="he-IL" sz="4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08" y="4942819"/>
            <a:ext cx="2122259" cy="4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2390" y="640934"/>
            <a:ext cx="115596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Name: 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Ehab Khalil</a:t>
            </a:r>
          </a:p>
          <a:p>
            <a:pPr algn="l"/>
            <a:endParaRPr lang="en-US" sz="3200" dirty="0" smtClean="0"/>
          </a:p>
          <a:p>
            <a:pPr algn="l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Role:</a:t>
            </a:r>
            <a:r>
              <a:rPr lang="en-US" sz="3200" dirty="0" smtClean="0"/>
              <a:t> 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Student of 5-Tech QA Automation Developer Bootcamp. </a:t>
            </a:r>
            <a:endParaRPr lang="en-US" sz="3200" dirty="0" smtClean="0"/>
          </a:p>
          <a:p>
            <a:pPr algn="l"/>
            <a:endParaRPr lang="en-US" sz="3200" dirty="0"/>
          </a:p>
          <a:p>
            <a:pPr algn="l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 Expertise: 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Python, Selenium WebDriver, 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Testing 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methodologies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algn="l"/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l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Professional Goals:</a:t>
            </a:r>
            <a:r>
              <a:rPr lang="en-US" sz="3200" dirty="0"/>
              <a:t> 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Continuous learning and contributing to innovative software solutions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algn="l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</a:t>
            </a:r>
          </a:p>
          <a:p>
            <a:pPr algn="l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Contact: 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ehabkalil5@gmail.com</a:t>
            </a: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9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קבוצה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-1"/>
            <a:ext cx="12192003" cy="6858001"/>
            <a:chOff x="-3" y="-1"/>
            <a:chExt cx="12192003" cy="6858001"/>
          </a:xfrm>
        </p:grpSpPr>
        <p:sp useBgFill="1">
          <p:nvSpPr>
            <p:cNvPr id="175" name="מלבן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76" name="תמונה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קבוצה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6949" y="0"/>
            <a:ext cx="2305051" cy="6858001"/>
            <a:chOff x="9886949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מלבן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58512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" name="צורה חופשית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87278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" name="צורה חופשית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8775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" name="מלבן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49087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" name="צורה חופשית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6812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" name="צורה חופשית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8491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" name="צורה חופשית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525124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" name="צורה חופשית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4013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" name="צורה חופשית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439400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8" name="צורה חופשית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96537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9" name="צורה חופשית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1557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" name="צורה חופשית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155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" name="צורה חופשית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2982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" name="צורה חופשית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91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" name="צורה חופשית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871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" name="צורה חופשית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1347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" name="צורה חופשית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110912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" name="צורה חופשית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115674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" name="צורה חופשית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87137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" name="צורה חופשית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48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" name="צורה חופשית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205865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" name="צורה חופשית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482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" name="צורה חופשית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205865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" name="צורה חופשית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482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" name="צורה חופשית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187112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" name="צורה חופשית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443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" name="צורה חופשית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49087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" name="צורה חופשית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3952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" name="מלבן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525249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" name="צורה חופשית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253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" name="צורה חופשית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200150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" name="צורה חופשית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63274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1" name="צורה חופשית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87099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2" name="צורה חופשית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58512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3" name="צורה חופשית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825162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4" name="צורה חופשית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782299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5" name="צורה חופשית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68137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6" name="צורה חופשית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844337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7" name="צורה חופשית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2072937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8" name="צורה חופשית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2030074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9" name="מלבן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39462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0" name="צורה חופשית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501312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1" name="צורה חופשית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85373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2" name="צורה חופשית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25187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3" name="צורה חופשית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272837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4" name="צורה חופשית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77487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5" name="צורה חופשית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415587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6" name="צורה חופשית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7272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7" name="צורה חופשית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291762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8" name="צורה חופשית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291762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9" name="צורה חופשית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06012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0" name="צורה חופשית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886949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1" name="צורה חופשית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53812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2" name="צורה חופשית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72849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1"/>
            <a:lstStyle/>
            <a:p>
              <a:pPr algn="r" rtl="1"/>
              <a:endPara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54013" y="85118"/>
            <a:ext cx="10299698" cy="1478570"/>
          </a:xfrm>
        </p:spPr>
        <p:txBody>
          <a:bodyPr rtlCol="1">
            <a:noAutofit/>
          </a:bodyPr>
          <a:lstStyle/>
          <a:p>
            <a:pPr algn="l"/>
            <a:r>
              <a:rPr lang="en-US" sz="32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okman Old Style" panose="02050604050505020204" pitchFamily="18" charset="0"/>
              </a:rPr>
              <a:t>Introduction to Para Bank Web Application</a:t>
            </a:r>
            <a:endParaRPr lang="he-IL" sz="32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313393" y="1597038"/>
            <a:ext cx="7338046" cy="1831961"/>
          </a:xfrm>
        </p:spPr>
        <p:txBody>
          <a:bodyPr rtlCol="1">
            <a:noAutofit/>
          </a:bodyPr>
          <a:lstStyle/>
          <a:p>
            <a:pPr marL="0" indent="0" algn="l">
              <a:buNone/>
            </a:pPr>
            <a:r>
              <a:rPr lang="en-US" sz="3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" panose="02070603080606020203" pitchFamily="18" charset="0"/>
              </a:rPr>
              <a:t>Para Bank is a simulated online banking system designed specifically for practice and educational purposes.</a:t>
            </a:r>
          </a:p>
          <a:p>
            <a:pPr marL="0" indent="0" algn="l" rtl="1">
              <a:lnSpc>
                <a:spcPct val="110000"/>
              </a:lnSpc>
              <a:buNone/>
            </a:pPr>
            <a:endParaRPr lang="he-IL" sz="1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215" y="3692228"/>
            <a:ext cx="89215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" panose="02070603080606020203" pitchFamily="18" charset="0"/>
              </a:rPr>
              <a:t>It mimics </a:t>
            </a:r>
            <a:r>
              <a:rPr lang="en-US" sz="3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" panose="02070603080606020203" pitchFamily="18" charset="0"/>
              </a:rPr>
              <a:t>the functionalities of a real banking application with its realistic platform. The goal of this application is for users to practice and improve their skills in web application testing.</a:t>
            </a:r>
          </a:p>
          <a:p>
            <a:pPr algn="l"/>
            <a:endParaRPr lang="en-US" dirty="0">
              <a:latin typeface="Bodoni MT" panose="02070603080606020203" pitchFamily="18" charset="0"/>
            </a:endParaRPr>
          </a:p>
        </p:txBody>
      </p:sp>
      <p:pic>
        <p:nvPicPr>
          <p:cNvPr id="7" name="תמונה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104" y="2066925"/>
            <a:ext cx="1313175" cy="141822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7" name="תמונה 6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900" r="38647" b="-900"/>
          <a:stretch/>
        </p:blipFill>
        <p:spPr>
          <a:xfrm>
            <a:off x="8843110" y="1649445"/>
            <a:ext cx="1296000" cy="4837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5000">
              <a:schemeClr val="accent5">
                <a:lumMod val="0"/>
                <a:lumOff val="100000"/>
              </a:schemeClr>
            </a:gs>
            <a:gs pos="94000">
              <a:schemeClr val="accent5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0" y="113641"/>
            <a:ext cx="8579658" cy="477559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תמונה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75" y="2281774"/>
            <a:ext cx="2357749" cy="235774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>
            <a:off x="786903" y="1450777"/>
            <a:ext cx="1474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okman Old Style" panose="02050604050505020204" pitchFamily="18" charset="0"/>
              </a:rPr>
              <a:t>STP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6903" y="5197150"/>
            <a:ext cx="7670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This document ensures that all testing processes are well organized and effective, helping to identify and fix issues early to improve the quality of the software.</a:t>
            </a:r>
          </a:p>
        </p:txBody>
      </p:sp>
    </p:spTree>
    <p:extLst>
      <p:ext uri="{BB962C8B-B14F-4D97-AF65-F5344CB8AC3E}">
        <p14:creationId xmlns:p14="http://schemas.microsoft.com/office/powerpoint/2010/main" val="25183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5000">
              <a:schemeClr val="accent5">
                <a:lumMod val="0"/>
                <a:lumOff val="100000"/>
              </a:schemeClr>
            </a:gs>
            <a:gs pos="94000">
              <a:schemeClr val="accent5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66" y="1152770"/>
            <a:ext cx="2357749" cy="235774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>
            <a:off x="1632856" y="321773"/>
            <a:ext cx="1691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okman Old Style" panose="02050604050505020204" pitchFamily="18" charset="0"/>
              </a:rPr>
              <a:t>STD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730" y="3734454"/>
            <a:ext cx="4769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The Software Test Design (STD) document outlines the detailed design of the test cases ensuring the software functions are correct and meets user expectations.</a:t>
            </a:r>
          </a:p>
          <a:p>
            <a:pPr algn="l"/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21" y="0"/>
            <a:ext cx="6719279" cy="6858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339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8374" y="2861342"/>
            <a:ext cx="10767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Consistency: 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Tests executed the same way every time reducing human errors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846" y="491861"/>
            <a:ext cx="11523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Examples of How Tests Ensure High Quality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8374" y="1634185"/>
            <a:ext cx="10851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Efficiency:  Automated tests saves time and money running quickly and repeatedly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98374" y="4008825"/>
            <a:ext cx="10767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Resource Optimization: 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Less manual testing resource which results focusing on more creative and exploratory testing tasks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8374" y="5249795"/>
            <a:ext cx="10767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Coverage: They can cover a wide range of scenarios, including edge cases and complex interactions, ensuring thorough testing.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72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4" y="536821"/>
            <a:ext cx="8656514" cy="5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8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5000">
              <a:schemeClr val="accent5">
                <a:lumMod val="0"/>
                <a:lumOff val="100000"/>
              </a:schemeClr>
            </a:gs>
            <a:gs pos="94000">
              <a:schemeClr val="accent5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קבוצה 2"/>
          <p:cNvGrpSpPr/>
          <p:nvPr/>
        </p:nvGrpSpPr>
        <p:grpSpPr>
          <a:xfrm>
            <a:off x="3177383" y="293781"/>
            <a:ext cx="2357749" cy="3188746"/>
            <a:chOff x="1404566" y="321773"/>
            <a:chExt cx="2357749" cy="3188746"/>
          </a:xfrm>
        </p:grpSpPr>
        <p:pic>
          <p:nvPicPr>
            <p:cNvPr id="5" name="תמונה 4">
              <a:hlinkClick r:id="rId2" action="ppaction://hlinkfile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566" y="1152770"/>
              <a:ext cx="2357749" cy="2357749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1632856" y="321773"/>
              <a:ext cx="1691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ookman Old Style" panose="02050604050505020204" pitchFamily="18" charset="0"/>
                </a:rPr>
                <a:t>STP</a:t>
              </a:r>
              <a:endPara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8" name="קבוצה 7"/>
          <p:cNvGrpSpPr/>
          <p:nvPr/>
        </p:nvGrpSpPr>
        <p:grpSpPr>
          <a:xfrm>
            <a:off x="6033590" y="3482527"/>
            <a:ext cx="2990152" cy="3123432"/>
            <a:chOff x="1088364" y="387087"/>
            <a:chExt cx="2990152" cy="3123432"/>
          </a:xfrm>
        </p:grpSpPr>
        <p:pic>
          <p:nvPicPr>
            <p:cNvPr id="9" name="תמונה 8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566" y="1152770"/>
              <a:ext cx="2357749" cy="2357749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1088364" y="387087"/>
              <a:ext cx="2990152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ookman Old Style" panose="02050604050505020204" pitchFamily="18" charset="0"/>
                </a:rPr>
                <a:t>Requirements document</a:t>
              </a:r>
            </a:p>
            <a:p>
              <a:endParaRPr lang="en-US" sz="10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1" name="קבוצה 10"/>
          <p:cNvGrpSpPr/>
          <p:nvPr/>
        </p:nvGrpSpPr>
        <p:grpSpPr>
          <a:xfrm>
            <a:off x="6349792" y="359095"/>
            <a:ext cx="2357749" cy="3188746"/>
            <a:chOff x="1404566" y="321773"/>
            <a:chExt cx="2357749" cy="3188746"/>
          </a:xfrm>
        </p:grpSpPr>
        <p:pic>
          <p:nvPicPr>
            <p:cNvPr id="12" name="תמונה 11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566" y="1152770"/>
              <a:ext cx="2357749" cy="2357749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1632856" y="321773"/>
              <a:ext cx="1691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ookman Old Style" panose="02050604050505020204" pitchFamily="18" charset="0"/>
                </a:rPr>
                <a:t>STD</a:t>
              </a:r>
              <a:endPara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7" name="קבוצה 16"/>
          <p:cNvGrpSpPr/>
          <p:nvPr/>
        </p:nvGrpSpPr>
        <p:grpSpPr>
          <a:xfrm>
            <a:off x="2794842" y="3482527"/>
            <a:ext cx="3117464" cy="2875775"/>
            <a:chOff x="1024708" y="634744"/>
            <a:chExt cx="3117464" cy="2875775"/>
          </a:xfrm>
        </p:grpSpPr>
        <p:pic>
          <p:nvPicPr>
            <p:cNvPr id="18" name="תמונה 17">
              <a:hlinkClick r:id="rId6" action="ppaction://hlinkfile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566" y="1152770"/>
              <a:ext cx="2357749" cy="2357749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24708" y="634744"/>
              <a:ext cx="3117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ookman Old Style" panose="02050604050505020204" pitchFamily="18" charset="0"/>
                </a:rPr>
                <a:t>Bug Report</a:t>
              </a:r>
              <a:endParaRPr lang="en-US" sz="1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31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1425722" y="1349384"/>
            <a:ext cx="9203822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Our project emphasized the importance of the high detailed testing practice in ensuring that banking applications like ParaBank meet high standards of performance and security. </a:t>
            </a:r>
          </a:p>
          <a:p>
            <a:pPr algn="ctr"/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Additionally, automation played a crucial role in this process by increasing testing efficiency, reducing human error, and enabling continuous integration and delivery, ultimately enhancing the overall reliability and robustness of the application.</a:t>
            </a:r>
            <a:endParaRPr lang="he-IL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4414211" y="5451860"/>
            <a:ext cx="3226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  <a:endParaRPr lang="he-IL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4557006" y="293897"/>
            <a:ext cx="29412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Summary</a:t>
            </a:r>
            <a:endParaRPr lang="he-IL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585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256_TF45165253.potx" id="{6FCD630F-4FF9-4296-83B3-857F9E5A62A8}" vid="{2BC2C88D-FF4C-43FA-8B49-3133F0B4530A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dcmitype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מעגל </Template>
  <TotalTime>0</TotalTime>
  <Words>303</Words>
  <Application>Microsoft Office PowerPoint</Application>
  <PresentationFormat>מסך רחב</PresentationFormat>
  <Paragraphs>34</Paragraphs>
  <Slides>9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6" baseType="lpstr">
      <vt:lpstr>Arial</vt:lpstr>
      <vt:lpstr>Bodoni MT</vt:lpstr>
      <vt:lpstr>Bookman Old Style</vt:lpstr>
      <vt:lpstr>FrankRuehl</vt:lpstr>
      <vt:lpstr>Tahoma</vt:lpstr>
      <vt:lpstr>Tw Cen MT</vt:lpstr>
      <vt:lpstr>מעגל</vt:lpstr>
      <vt:lpstr>Para Bank Web Application</vt:lpstr>
      <vt:lpstr>מצגת של PowerPoint‏</vt:lpstr>
      <vt:lpstr>Introduction to Para Bank Web Application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2024-07-14T06:08:04Z</dcterms:created>
  <dcterms:modified xsi:type="dcterms:W3CDTF">2024-07-15T21:06:07Z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